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2" r:id="rId4"/>
    <p:sldId id="273" r:id="rId5"/>
    <p:sldId id="274" r:id="rId6"/>
    <p:sldId id="265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B729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 autoAdjust="0"/>
    <p:restoredTop sz="93716" autoAdjust="0"/>
  </p:normalViewPr>
  <p:slideViewPr>
    <p:cSldViewPr>
      <p:cViewPr varScale="1">
        <p:scale>
          <a:sx n="70" d="100"/>
          <a:sy n="70" d="100"/>
        </p:scale>
        <p:origin x="138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F18B-B5B9-4C5E-9919-85B10061209D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8E6EF2-E8D9-4517-BE01-3169CCFC40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F18B-B5B9-4C5E-9919-85B10061209D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6EF2-E8D9-4517-BE01-3169CCFC4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F18B-B5B9-4C5E-9919-85B10061209D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6EF2-E8D9-4517-BE01-3169CCFC4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317F18B-B5B9-4C5E-9919-85B10061209D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F8E6EF2-E8D9-4517-BE01-3169CCFC40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F18B-B5B9-4C5E-9919-85B10061209D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6EF2-E8D9-4517-BE01-3169CCFC40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F18B-B5B9-4C5E-9919-85B10061209D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6EF2-E8D9-4517-BE01-3169CCFC40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6EF2-E8D9-4517-BE01-3169CCFC40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F18B-B5B9-4C5E-9919-85B10061209D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F18B-B5B9-4C5E-9919-85B10061209D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6EF2-E8D9-4517-BE01-3169CCFC40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F18B-B5B9-4C5E-9919-85B10061209D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6EF2-E8D9-4517-BE01-3169CCFC4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317F18B-B5B9-4C5E-9919-85B10061209D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F8E6EF2-E8D9-4517-BE01-3169CCFC40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F18B-B5B9-4C5E-9919-85B10061209D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8E6EF2-E8D9-4517-BE01-3169CCFC40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317F18B-B5B9-4C5E-9919-85B10061209D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F8E6EF2-E8D9-4517-BE01-3169CCFC40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ll dir="d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udentaid.ed.gov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2390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sz="8800" dirty="0" smtClean="0">
                <a:solidFill>
                  <a:srgbClr val="E9B729"/>
                </a:solidFill>
                <a:latin typeface="Cooper Black" pitchFamily="18" charset="0"/>
              </a:rPr>
              <a:t>CLASS OF 2017</a:t>
            </a:r>
            <a:endParaRPr lang="en-US" sz="8800" dirty="0">
              <a:solidFill>
                <a:srgbClr val="E9B729"/>
              </a:solidFill>
              <a:latin typeface="Cooper Black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700" dirty="0" smtClean="0">
                <a:latin typeface="Cooper Black" pitchFamily="18" charset="0"/>
              </a:rPr>
              <a:t>Welcome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>
    <p:pull dir="d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 2" pitchFamily="18" charset="2"/>
              <a:buChar char="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unga" pitchFamily="2"/>
              </a:rPr>
              <a:t>Begin the last semester of high school – STAY ON TRACK!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 2" pitchFamily="18" charset="2"/>
              <a:buChar char="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unga" pitchFamily="2"/>
              </a:rPr>
              <a:t>Start locating local scholarships that are available to you.  Go to the guidance webpage to find local scholarship applications.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 2" pitchFamily="18" charset="2"/>
              <a:buChar char="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forget to look for scholarships attached to your family’s clubs/organizations, churches, credit unions, banks, employers etc.  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Font typeface="Wingdings 2" pitchFamily="18" charset="2"/>
              <a:buChar char=""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unga" pitchFamily="2"/>
            </a:endParaRP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 smtClean="0">
                <a:solidFill>
                  <a:srgbClr val="00B0F0"/>
                </a:solidFill>
                <a:latin typeface="Footlight MT Light" pitchFamily="18" charset="0"/>
              </a:rPr>
              <a:t>JANUARY – Second Semester</a:t>
            </a:r>
            <a:r>
              <a:rPr lang="en-US" sz="6000" dirty="0" smtClean="0">
                <a:solidFill>
                  <a:srgbClr val="00B0F0"/>
                </a:solidFill>
                <a:latin typeface="Footlight MT Light" pitchFamily="18" charset="0"/>
              </a:rPr>
              <a:t/>
            </a:r>
            <a:br>
              <a:rPr lang="en-US" sz="6000" dirty="0" smtClean="0">
                <a:solidFill>
                  <a:srgbClr val="00B0F0"/>
                </a:solidFill>
                <a:latin typeface="Footlight MT Light" pitchFamily="18" charset="0"/>
              </a:rPr>
            </a:br>
            <a:endParaRPr lang="en-US" sz="6000" dirty="0">
              <a:solidFill>
                <a:srgbClr val="00B0F0"/>
              </a:solidFill>
              <a:latin typeface="Footlight MT Light" pitchFamily="18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4218" y="1524000"/>
            <a:ext cx="8229600" cy="4572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bg1"/>
                </a:solidFill>
              </a:rPr>
              <a:t>Last chance college visits to help you decide (Spring Break?)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bg1"/>
                </a:solidFill>
              </a:rPr>
              <a:t>If you’re ready to make the college decision, mail in housing application and deposit.  Notify all other schools to let them know you will not be attending.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bg1"/>
                </a:solidFill>
              </a:rPr>
              <a:t>Continue </a:t>
            </a:r>
            <a:r>
              <a:rPr lang="en-US" sz="2800" dirty="0">
                <a:solidFill>
                  <a:schemeClr val="bg1"/>
                </a:solidFill>
              </a:rPr>
              <a:t>working on Scholarship Applications. Keep track of </a:t>
            </a:r>
            <a:r>
              <a:rPr lang="en-US" sz="2800" dirty="0" smtClean="0">
                <a:solidFill>
                  <a:schemeClr val="bg1"/>
                </a:solidFill>
              </a:rPr>
              <a:t>DEADLINES!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000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000" b="1" dirty="0" smtClean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rgbClr val="E9B729"/>
                </a:solidFill>
              </a:rPr>
              <a:t>February and March</a:t>
            </a:r>
            <a:endParaRPr lang="en-US" sz="6600" dirty="0">
              <a:solidFill>
                <a:srgbClr val="E9B729"/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8112011"/>
              </p:ext>
            </p:extLst>
          </p:nvPr>
        </p:nvGraphicFramePr>
        <p:xfrm>
          <a:off x="457200" y="304800"/>
          <a:ext cx="8229600" cy="566928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762000"/>
                <a:gridCol w="7467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/>
                        <a:t>A</a:t>
                      </a:r>
                    </a:p>
                    <a:p>
                      <a:pPr algn="ctr"/>
                      <a:r>
                        <a:rPr lang="en-US" sz="6600" dirty="0" smtClean="0"/>
                        <a:t>P</a:t>
                      </a:r>
                    </a:p>
                    <a:p>
                      <a:pPr algn="ctr"/>
                      <a:r>
                        <a:rPr lang="en-US" sz="6600" dirty="0" smtClean="0"/>
                        <a:t>R</a:t>
                      </a:r>
                    </a:p>
                    <a:p>
                      <a:pPr algn="ctr"/>
                      <a:r>
                        <a:rPr lang="en-US" sz="6600" dirty="0" smtClean="0"/>
                        <a:t>I</a:t>
                      </a:r>
                    </a:p>
                    <a:p>
                      <a:pPr algn="ctr"/>
                      <a:r>
                        <a:rPr lang="en-US" sz="6600" dirty="0" smtClean="0"/>
                        <a:t>L</a:t>
                      </a:r>
                    </a:p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endParaRPr lang="en-US" sz="2500" b="0" baseline="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endParaRPr lang="en-US" sz="2500" b="0" baseline="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endParaRPr lang="en-US" sz="2500" b="0" baseline="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28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Make the tough decision on your school choice (May 1</a:t>
                      </a:r>
                      <a:r>
                        <a:rPr lang="en-US" sz="2800" b="0" baseline="30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</a:t>
                      </a:r>
                      <a:r>
                        <a:rPr lang="en-US" sz="28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is the official cut-off) Get housing information in ASAP so you can get the dorm you want!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endParaRPr lang="en-US" sz="2800" b="0" baseline="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28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Make an appointment to meet with your academic advisor and attend an orientation. </a:t>
                      </a:r>
                    </a:p>
                    <a:p>
                      <a:pPr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 2" pitchFamily="18" charset="2"/>
              <a:buChar char=""/>
            </a:pPr>
            <a:r>
              <a:rPr lang="en-US" dirty="0" smtClean="0"/>
              <a:t>May 1</a:t>
            </a:r>
            <a:r>
              <a:rPr lang="en-US" baseline="30000" dirty="0" smtClean="0"/>
              <a:t>st</a:t>
            </a:r>
            <a:r>
              <a:rPr lang="en-US" dirty="0" smtClean="0"/>
              <a:t> – You MUST make the decision and let all schools involved know.</a:t>
            </a:r>
          </a:p>
          <a:p>
            <a:pPr>
              <a:buClrTx/>
              <a:buFont typeface="Wingdings 2" pitchFamily="18" charset="2"/>
              <a:buChar char=""/>
            </a:pPr>
            <a:r>
              <a:rPr lang="en-US" dirty="0" smtClean="0"/>
              <a:t>Pedal to the Medal – work until the end so your grades and GPA are not affected.  </a:t>
            </a:r>
          </a:p>
          <a:p>
            <a:pPr>
              <a:buClrTx/>
              <a:buFont typeface="Wingdings 2" pitchFamily="18" charset="2"/>
              <a:buChar char=""/>
            </a:pPr>
            <a:r>
              <a:rPr lang="en-US" dirty="0" smtClean="0"/>
              <a:t>Attend Graduation Practice and fill out your exit survey (Final Transcript Request)</a:t>
            </a:r>
          </a:p>
          <a:p>
            <a:pPr>
              <a:buClrTx/>
              <a:buFont typeface="Wingdings 2" pitchFamily="18" charset="2"/>
              <a:buChar char=""/>
            </a:pPr>
            <a:r>
              <a:rPr lang="en-US" dirty="0" smtClean="0"/>
              <a:t>Send Thank you notes to scholarship donors and teachers who have helped you along the way.</a:t>
            </a:r>
          </a:p>
          <a:p>
            <a:pPr>
              <a:buClrTx/>
              <a:buFont typeface="Wingdings 2" pitchFamily="18" charset="2"/>
              <a:buChar char=""/>
            </a:pPr>
            <a:r>
              <a:rPr lang="en-US" dirty="0" smtClean="0"/>
              <a:t>GRADUATE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E9B7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unga" pitchFamily="2"/>
              </a:rPr>
              <a:t>MAY – THE END - GRADUATION</a:t>
            </a:r>
            <a:endParaRPr lang="en-US" dirty="0">
              <a:solidFill>
                <a:srgbClr val="E9B72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unga" pitchFamily="2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" y="3733800"/>
            <a:ext cx="8305800" cy="1143000"/>
          </a:xfrm>
        </p:spPr>
        <p:txBody>
          <a:bodyPr/>
          <a:lstStyle/>
          <a:p>
            <a:r>
              <a:rPr lang="en-US" sz="2800" dirty="0" smtClean="0">
                <a:latin typeface="Arial Narrow" pitchFamily="34" charset="0"/>
              </a:rPr>
              <a:t>Please contact Mrs. Bisaillon or Ms. Marcukaitis throughout the school year.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Arial Narrow" pitchFamily="34" charset="0"/>
              </a:rPr>
              <a:t>bisaillond@hcusd2.org</a:t>
            </a:r>
            <a:r>
              <a:rPr lang="en-US" sz="2800" dirty="0" smtClean="0">
                <a:latin typeface="Arial Narrow" pitchFamily="34" charset="0"/>
              </a:rPr>
              <a:t> or </a:t>
            </a:r>
            <a:r>
              <a:rPr lang="en-US" sz="2800" dirty="0" smtClean="0">
                <a:solidFill>
                  <a:srgbClr val="002060"/>
                </a:solidFill>
                <a:latin typeface="Arial Narrow" pitchFamily="34" charset="0"/>
              </a:rPr>
              <a:t>marcukaitism@hcusd2.org</a:t>
            </a:r>
            <a:r>
              <a:rPr lang="en-US" sz="2800" dirty="0" smtClean="0">
                <a:latin typeface="Arial Narrow" pitchFamily="34" charset="0"/>
              </a:rPr>
              <a:t> </a:t>
            </a:r>
          </a:p>
          <a:p>
            <a:r>
              <a:rPr lang="en-US" sz="2800" dirty="0" smtClean="0">
                <a:latin typeface="Arial Narrow" pitchFamily="34" charset="0"/>
              </a:rPr>
              <a:t>(815) 426-2103 ext.6812 or ext.6813 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 smtClean="0">
                <a:solidFill>
                  <a:srgbClr val="E9B729"/>
                </a:solidFill>
              </a:rPr>
              <a:t>QUESTIONS?</a:t>
            </a:r>
            <a:endParaRPr lang="en-US" sz="9600" dirty="0">
              <a:solidFill>
                <a:srgbClr val="E9B729"/>
              </a:solidFill>
            </a:endParaRPr>
          </a:p>
        </p:txBody>
      </p:sp>
    </p:spTree>
  </p:cSld>
  <p:clrMapOvr>
    <a:masterClrMapping/>
  </p:clrMapOvr>
  <p:transition spd="slow">
    <p:pull dir="d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rgbClr val="E9B7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SENIOR  YEAR</a:t>
            </a:r>
            <a:endParaRPr lang="en-US" sz="6600" dirty="0">
              <a:solidFill>
                <a:srgbClr val="E9B72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cap="all" dirty="0" smtClean="0">
                <a:solidFill>
                  <a:srgbClr val="E9B7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The clock is ticking</a:t>
            </a:r>
            <a:endParaRPr lang="en-US" sz="4800" cap="all" dirty="0">
              <a:solidFill>
                <a:srgbClr val="E9B72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</p:txBody>
      </p:sp>
      <p:pic>
        <p:nvPicPr>
          <p:cNvPr id="2058" name="Picture 10" descr="C:\Documents and Settings\bisaillond\Local Settings\Temporary Internet Files\Content.IE5\DFTJBSEB\MP90044645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286000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6394946"/>
              </p:ext>
            </p:extLst>
          </p:nvPr>
        </p:nvGraphicFramePr>
        <p:xfrm>
          <a:off x="381000" y="1280160"/>
          <a:ext cx="8229600" cy="682752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1066800"/>
                <a:gridCol w="7162800"/>
              </a:tblGrid>
              <a:tr h="56388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aiandra GD" pitchFamily="34" charset="0"/>
                        </a:rPr>
                        <a:t>S</a:t>
                      </a:r>
                    </a:p>
                    <a:p>
                      <a:pPr algn="ctr"/>
                      <a:r>
                        <a:rPr lang="en-US" sz="36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aiandra GD" pitchFamily="34" charset="0"/>
                        </a:rPr>
                        <a:t>E</a:t>
                      </a:r>
                    </a:p>
                    <a:p>
                      <a:pPr algn="ctr"/>
                      <a:r>
                        <a:rPr lang="en-US" sz="36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aiandra GD" pitchFamily="34" charset="0"/>
                        </a:rPr>
                        <a:t>P</a:t>
                      </a:r>
                    </a:p>
                    <a:p>
                      <a:pPr algn="ctr"/>
                      <a:r>
                        <a:rPr lang="en-US" sz="36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aiandra GD" pitchFamily="34" charset="0"/>
                        </a:rPr>
                        <a:t>T</a:t>
                      </a:r>
                    </a:p>
                    <a:p>
                      <a:pPr algn="ctr"/>
                      <a:r>
                        <a:rPr lang="en-US" sz="36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aiandra GD" pitchFamily="34" charset="0"/>
                        </a:rPr>
                        <a:t>E</a:t>
                      </a:r>
                    </a:p>
                    <a:p>
                      <a:pPr algn="ctr"/>
                      <a:r>
                        <a:rPr lang="en-US" sz="36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aiandra GD" pitchFamily="34" charset="0"/>
                        </a:rPr>
                        <a:t>M</a:t>
                      </a:r>
                    </a:p>
                    <a:p>
                      <a:pPr algn="ctr"/>
                      <a:r>
                        <a:rPr lang="en-US" sz="36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aiandra GD" pitchFamily="34" charset="0"/>
                        </a:rPr>
                        <a:t>B</a:t>
                      </a:r>
                    </a:p>
                    <a:p>
                      <a:pPr algn="ctr"/>
                      <a:r>
                        <a:rPr lang="en-US" sz="36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aiandra GD" pitchFamily="34" charset="0"/>
                        </a:rPr>
                        <a:t>E</a:t>
                      </a:r>
                    </a:p>
                    <a:p>
                      <a:pPr algn="ctr"/>
                      <a:r>
                        <a:rPr lang="en-US" sz="36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aiandra GD" pitchFamily="34" charset="0"/>
                        </a:rPr>
                        <a:t>R</a:t>
                      </a:r>
                    </a:p>
                    <a:p>
                      <a:pPr algn="ctr"/>
                      <a:endParaRPr lang="en-US" sz="280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aiandra GD" pitchFamily="34" charset="0"/>
                        </a:rPr>
                        <a:t>IF</a:t>
                      </a:r>
                      <a:r>
                        <a:rPr lang="en-US" sz="3200" baseline="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aiandra GD" pitchFamily="34" charset="0"/>
                        </a:rPr>
                        <a:t> YOU HAVE NOT COMPLETED THIS ALREADY…</a:t>
                      </a:r>
                    </a:p>
                    <a:p>
                      <a:endParaRPr lang="en-US" sz="3600" baseline="0" dirty="0" smtClean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aiandra GD" pitchFamily="34" charset="0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q"/>
                      </a:pPr>
                      <a:r>
                        <a:rPr lang="en-US" sz="3600" baseline="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aiandra GD" pitchFamily="34" charset="0"/>
                        </a:rPr>
                        <a:t>Make a list of preliminary schools (reach, match, and safety schools)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q"/>
                      </a:pPr>
                      <a:r>
                        <a:rPr lang="en-US" sz="3600" baseline="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aiandra GD" pitchFamily="34" charset="0"/>
                        </a:rPr>
                        <a:t>Explore college websites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itchFamily="2" charset="2"/>
                        <a:buChar char="q"/>
                      </a:pPr>
                      <a:r>
                        <a:rPr lang="en-US" sz="3600" baseline="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aiandra GD" pitchFamily="34" charset="0"/>
                        </a:rPr>
                        <a:t>Visit the ISAC rep – Office Hours 9/26/16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3200" baseline="0" dirty="0" smtClean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latin typeface="Maiandra GD" pitchFamily="34" charset="0"/>
                      </a:endParaRPr>
                    </a:p>
                    <a:p>
                      <a:endParaRPr lang="en-US" sz="3200" baseline="0" dirty="0" smtClean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latin typeface="Maiandra GD" pitchFamily="34" charset="0"/>
                      </a:endParaRPr>
                    </a:p>
                    <a:p>
                      <a:endParaRPr lang="en-US" sz="32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rgbClr val="E9B7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TIMELINE</a:t>
            </a:r>
            <a:endParaRPr lang="en-US" sz="7200" dirty="0">
              <a:solidFill>
                <a:srgbClr val="E9B72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6849" y="81726"/>
            <a:ext cx="5030302" cy="6694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430951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5765" y="-394641"/>
            <a:ext cx="5792469" cy="764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533342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Schedule Campus Visits – Seniors are allowed 2 college days (form in the Guidance Office or online).  Take advantage of days we are not in session as well!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Go Visit Your Guidance Counselor!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E9B7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SEPTEMBER - CONTINUED</a:t>
            </a:r>
            <a:endParaRPr lang="en-US" dirty="0">
              <a:solidFill>
                <a:srgbClr val="E9B72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6925997"/>
              </p:ext>
            </p:extLst>
          </p:nvPr>
        </p:nvGraphicFramePr>
        <p:xfrm>
          <a:off x="457200" y="1143000"/>
          <a:ext cx="8229600" cy="6553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609600"/>
                <a:gridCol w="7620000"/>
              </a:tblGrid>
              <a:tr h="609600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rgbClr val="9966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hiller" pitchFamily="82" charset="0"/>
                        </a:rPr>
                        <a:t>O</a:t>
                      </a:r>
                    </a:p>
                    <a:p>
                      <a:pPr algn="ctr"/>
                      <a:r>
                        <a:rPr lang="en-US" sz="4800" dirty="0" smtClean="0">
                          <a:solidFill>
                            <a:srgbClr val="9966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hiller" pitchFamily="82" charset="0"/>
                        </a:rPr>
                        <a:t>C</a:t>
                      </a:r>
                    </a:p>
                    <a:p>
                      <a:pPr algn="ctr"/>
                      <a:r>
                        <a:rPr lang="en-US" sz="4800" dirty="0" smtClean="0">
                          <a:solidFill>
                            <a:srgbClr val="9966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hiller" pitchFamily="82" charset="0"/>
                        </a:rPr>
                        <a:t>T</a:t>
                      </a:r>
                    </a:p>
                    <a:p>
                      <a:pPr algn="ctr"/>
                      <a:r>
                        <a:rPr lang="en-US" sz="4800" dirty="0" smtClean="0">
                          <a:solidFill>
                            <a:srgbClr val="9966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hiller" pitchFamily="82" charset="0"/>
                        </a:rPr>
                        <a:t>O</a:t>
                      </a:r>
                    </a:p>
                    <a:p>
                      <a:pPr algn="ctr"/>
                      <a:r>
                        <a:rPr lang="en-US" sz="4800" dirty="0" smtClean="0">
                          <a:solidFill>
                            <a:srgbClr val="9966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hiller" pitchFamily="82" charset="0"/>
                        </a:rPr>
                        <a:t>B</a:t>
                      </a:r>
                    </a:p>
                    <a:p>
                      <a:pPr algn="ctr"/>
                      <a:r>
                        <a:rPr lang="en-US" sz="4800" dirty="0" smtClean="0">
                          <a:solidFill>
                            <a:srgbClr val="9966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hiller" pitchFamily="82" charset="0"/>
                        </a:rPr>
                        <a:t>E</a:t>
                      </a:r>
                    </a:p>
                    <a:p>
                      <a:pPr algn="ctr"/>
                      <a:r>
                        <a:rPr lang="en-US" sz="4800" dirty="0" smtClean="0">
                          <a:solidFill>
                            <a:srgbClr val="99663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hiller" pitchFamily="82" charset="0"/>
                        </a:rPr>
                        <a:t>R</a:t>
                      </a:r>
                    </a:p>
                    <a:p>
                      <a:pPr algn="ctr"/>
                      <a:endParaRPr lang="en-US" sz="4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996633"/>
                        </a:buClr>
                        <a:buFont typeface="Wingdings" pitchFamily="2" charset="2"/>
                        <a:buNone/>
                      </a:pPr>
                      <a:endParaRPr lang="en-US" sz="36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aiandra GD" pitchFamily="34" charset="0"/>
                      </a:endParaRPr>
                    </a:p>
                    <a:p>
                      <a:pPr>
                        <a:buClr>
                          <a:srgbClr val="996633"/>
                        </a:buClr>
                        <a:buFont typeface="Wingdings" pitchFamily="2" charset="2"/>
                        <a:buChar char="ü"/>
                      </a:pPr>
                      <a:r>
                        <a:rPr lang="en-US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aiandra GD" pitchFamily="34" charset="0"/>
                        </a:rPr>
                        <a:t>Complete applications</a:t>
                      </a:r>
                    </a:p>
                    <a:p>
                      <a:pPr>
                        <a:buClr>
                          <a:srgbClr val="996633"/>
                        </a:buClr>
                        <a:buFont typeface="Wingdings" pitchFamily="2" charset="2"/>
                        <a:buChar char="ü"/>
                      </a:pPr>
                      <a:r>
                        <a:rPr lang="en-US" sz="32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aiandra GD" pitchFamily="34" charset="0"/>
                        </a:rPr>
                        <a:t>FAFSA – Free Application for Federal Student Aid – Financial Aid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6633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unga" pitchFamily="2"/>
                        </a:rPr>
                        <a:t>Apply as soon as you can for Financial Aid. </a:t>
                      </a:r>
                      <a:r>
                        <a:rPr lang="en-US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unga" pitchFamily="2"/>
                          <a:hlinkClick r:id="rId2"/>
                        </a:rPr>
                        <a:t>www.studentaid.ed.gov</a:t>
                      </a:r>
                      <a:endParaRPr lang="en-US" sz="3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Tunga" pitchFamily="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6633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unga" pitchFamily="2"/>
                        </a:rPr>
                        <a:t>PPY – and FSA ID</a:t>
                      </a:r>
                    </a:p>
                    <a:p>
                      <a:pPr>
                        <a:buClr>
                          <a:srgbClr val="996633"/>
                        </a:buClr>
                        <a:buFont typeface="Wingdings" pitchFamily="2" charset="2"/>
                        <a:buNone/>
                      </a:pPr>
                      <a:endParaRPr lang="en-US" sz="3200" b="1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aiandra GD" pitchFamily="34" charset="0"/>
                      </a:endParaRPr>
                    </a:p>
                    <a:p>
                      <a:pPr>
                        <a:buClr>
                          <a:srgbClr val="996633"/>
                        </a:buClr>
                        <a:buFont typeface="Wingdings" pitchFamily="2" charset="2"/>
                        <a:buNone/>
                      </a:pPr>
                      <a:r>
                        <a:rPr lang="en-US" sz="32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aiandra GD" pitchFamily="34" charset="0"/>
                        </a:rPr>
                        <a:t>Workshop available at KCC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320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aiandra GD" pitchFamily="34" charset="0"/>
                      </a:endParaRP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sz="3200" baseline="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aiandra GD" pitchFamily="34" charset="0"/>
                        </a:rPr>
                        <a:t>PAY ATTENTION TO DEADLINES</a:t>
                      </a:r>
                      <a:endParaRPr lang="en-US" sz="3200" dirty="0" smtClean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aiandra GD" pitchFamily="34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3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aiandra GD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3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aiandra G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rgbClr val="E9B7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TIMELINE</a:t>
            </a:r>
            <a:endParaRPr lang="en-US" sz="7200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 2" pitchFamily="18" charset="2"/>
              <a:buChar char="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DEADLINES! Most priority deadlines are in November</a:t>
            </a:r>
          </a:p>
          <a:p>
            <a:pPr>
              <a:buFont typeface="Wingdings 2" pitchFamily="18" charset="2"/>
              <a:buChar char="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supporting documents submitted to your schools (transcripts, ACT scores, recommendations.)</a:t>
            </a:r>
          </a:p>
          <a:p>
            <a:pPr>
              <a:buFont typeface="Wingdings 2" pitchFamily="18" charset="2"/>
              <a:buChar char="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any necessary college visits (interviews, auditions)</a:t>
            </a:r>
          </a:p>
          <a:p>
            <a:pPr>
              <a:buFont typeface="Wingdings 2" pitchFamily="18" charset="2"/>
              <a:buChar char="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Stay on track of Senior year first semester grades! Use the resources HHS has in place to help you succeed.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E9B7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TIMELINE  -  NOVEMBER</a:t>
            </a:r>
            <a:endParaRPr lang="en-US" sz="4800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7328913"/>
              </p:ext>
            </p:extLst>
          </p:nvPr>
        </p:nvGraphicFramePr>
        <p:xfrm>
          <a:off x="457200" y="228600"/>
          <a:ext cx="8229600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7543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E</a:t>
                      </a:r>
                    </a:p>
                    <a:p>
                      <a:r>
                        <a:rPr lang="en-US" sz="44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E</a:t>
                      </a:r>
                    </a:p>
                    <a:p>
                      <a:r>
                        <a:rPr lang="en-US" sz="4400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</a:p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B</a:t>
                      </a:r>
                    </a:p>
                    <a:p>
                      <a:r>
                        <a:rPr lang="en-US" sz="440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en-US" sz="4400" dirty="0" smtClean="0">
                          <a:solidFill>
                            <a:srgbClr val="00B050"/>
                          </a:solidFill>
                        </a:rPr>
                        <a:t>R</a:t>
                      </a:r>
                    </a:p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B050"/>
                        </a:buClr>
                        <a:buFont typeface="Wingdings" pitchFamily="2" charset="2"/>
                        <a:buChar char="v"/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Schoolbook" pitchFamily="18" charset="0"/>
                          <a:cs typeface="Tunga" pitchFamily="2"/>
                        </a:rPr>
                        <a:t> Study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Schoolbook" pitchFamily="18" charset="0"/>
                          <a:cs typeface="Tunga" pitchFamily="2"/>
                        </a:rPr>
                        <a:t> for Final Exams</a:t>
                      </a:r>
                    </a:p>
                    <a:p>
                      <a:pPr>
                        <a:buClr>
                          <a:srgbClr val="00B050"/>
                        </a:buClr>
                        <a:buFont typeface="Wingdings" pitchFamily="2" charset="2"/>
                        <a:buChar char="v"/>
                      </a:pPr>
                      <a:endParaRPr lang="en-US" sz="2800" baseline="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Schoolbook" pitchFamily="18" charset="0"/>
                        <a:cs typeface="Tunga" pitchFamily="2"/>
                      </a:endParaRPr>
                    </a:p>
                    <a:p>
                      <a:pPr>
                        <a:buClr>
                          <a:srgbClr val="00B050"/>
                        </a:buClr>
                        <a:buFont typeface="Wingdings" pitchFamily="2" charset="2"/>
                        <a:buChar char="v"/>
                      </a:pP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Schoolbook" pitchFamily="18" charset="0"/>
                          <a:cs typeface="Tunga" pitchFamily="2"/>
                        </a:rPr>
                        <a:t>Request your Mid-year or 7</a:t>
                      </a:r>
                      <a:r>
                        <a:rPr lang="en-US" sz="2800" baseline="300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Schoolbook" pitchFamily="18" charset="0"/>
                          <a:cs typeface="Tunga" pitchFamily="2"/>
                        </a:rPr>
                        <a:t>th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Schoolbook" pitchFamily="18" charset="0"/>
                          <a:cs typeface="Tunga" pitchFamily="2"/>
                        </a:rPr>
                        <a:t> semester grade report or transcript to be sent to your college of choice (if necessary) </a:t>
                      </a:r>
                    </a:p>
                    <a:p>
                      <a:pPr>
                        <a:buClr>
                          <a:srgbClr val="00B050"/>
                        </a:buClr>
                        <a:buFont typeface="Wingdings" pitchFamily="2" charset="2"/>
                        <a:buNone/>
                      </a:pPr>
                      <a:endParaRPr lang="en-US" sz="28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Schoolbook" pitchFamily="18" charset="0"/>
                        <a:cs typeface="Tunga" pitchFamily="2"/>
                      </a:endParaRPr>
                    </a:p>
                    <a:p>
                      <a:pPr>
                        <a:buClr>
                          <a:srgbClr val="00B050"/>
                        </a:buClr>
                        <a:buFont typeface="Wingdings" pitchFamily="2" charset="2"/>
                        <a:buChar char="v"/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Schoolbook" pitchFamily="18" charset="0"/>
                          <a:cs typeface="Tunga" pitchFamily="2"/>
                        </a:rPr>
                        <a:t>Okay,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Schoolbook" pitchFamily="18" charset="0"/>
                          <a:cs typeface="Tunga" pitchFamily="2"/>
                        </a:rPr>
                        <a:t> Procrastinators: Holiday Break gives you lots of time to finish all last minute applications and essays.</a:t>
                      </a:r>
                    </a:p>
                    <a:p>
                      <a:pPr>
                        <a:buClr>
                          <a:srgbClr val="00B050"/>
                        </a:buClr>
                        <a:buFont typeface="Wingdings" pitchFamily="2" charset="2"/>
                        <a:buNone/>
                      </a:pPr>
                      <a:endParaRPr lang="en-US" sz="2800" baseline="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Schoolbook" pitchFamily="18" charset="0"/>
                        <a:cs typeface="Tunga" pitchFamily="2"/>
                      </a:endParaRPr>
                    </a:p>
                    <a:p>
                      <a:pPr>
                        <a:buClr>
                          <a:srgbClr val="00B050"/>
                        </a:buClr>
                        <a:buFont typeface="Wingdings" pitchFamily="2" charset="2"/>
                        <a:buNone/>
                      </a:pPr>
                      <a:endParaRPr lang="en-US" sz="2800" baseline="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>
                        <a:buFont typeface="Wingdings" pitchFamily="2" charset="2"/>
                        <a:buChar char="v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1823</TotalTime>
  <Words>513</Words>
  <Application>Microsoft Office PowerPoint</Application>
  <PresentationFormat>On-screen Show (4:3)</PresentationFormat>
  <Paragraphs>88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Arial</vt:lpstr>
      <vt:lpstr>Arial Narrow</vt:lpstr>
      <vt:lpstr>Century Schoolbook</vt:lpstr>
      <vt:lpstr>Chiller</vt:lpstr>
      <vt:lpstr>Constantia</vt:lpstr>
      <vt:lpstr>Cooper Black</vt:lpstr>
      <vt:lpstr>Footlight MT Light</vt:lpstr>
      <vt:lpstr>Maiandra GD</vt:lpstr>
      <vt:lpstr>Tunga</vt:lpstr>
      <vt:lpstr>Wingdings</vt:lpstr>
      <vt:lpstr>Wingdings 2</vt:lpstr>
      <vt:lpstr>Paper</vt:lpstr>
      <vt:lpstr>Welcome </vt:lpstr>
      <vt:lpstr>SENIOR  YEAR</vt:lpstr>
      <vt:lpstr>TIMELINE</vt:lpstr>
      <vt:lpstr>PowerPoint Presentation</vt:lpstr>
      <vt:lpstr>PowerPoint Presentation</vt:lpstr>
      <vt:lpstr>SEPTEMBER - CONTINUED</vt:lpstr>
      <vt:lpstr>TIMELINE</vt:lpstr>
      <vt:lpstr>TIMELINE  -  NOVEMBER</vt:lpstr>
      <vt:lpstr>PowerPoint Presentation</vt:lpstr>
      <vt:lpstr>JANUARY – Second Semester </vt:lpstr>
      <vt:lpstr>February and March</vt:lpstr>
      <vt:lpstr>PowerPoint Presentation</vt:lpstr>
      <vt:lpstr>MAY – THE END - GRADUATION</vt:lpstr>
      <vt:lpstr>QUESTIONS?</vt:lpstr>
    </vt:vector>
  </TitlesOfParts>
  <Company>Herscher CUSD #2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BisaillonD</dc:creator>
  <cp:lastModifiedBy>Bisaillon, Darthy</cp:lastModifiedBy>
  <cp:revision>36</cp:revision>
  <dcterms:created xsi:type="dcterms:W3CDTF">2011-09-01T18:12:10Z</dcterms:created>
  <dcterms:modified xsi:type="dcterms:W3CDTF">2016-09-21T18:37:59Z</dcterms:modified>
</cp:coreProperties>
</file>